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Adobe 명조 Std Acro M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Adobe 명조 Std Acro M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Adobe 명조 Std Acro M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Adobe 명조 Std Acro M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Adobe 명조 Std Acro M" charset="-127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Adobe 명조 Std Acro M" charset="-127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Adobe 명조 Std Acro M" charset="-127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Adobe 명조 Std Acro M" charset="-127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Adobe 명조 Std Acro M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00"/>
    <a:srgbClr val="394C76"/>
    <a:srgbClr val="73552D"/>
    <a:srgbClr val="693421"/>
    <a:srgbClr val="485F44"/>
    <a:srgbClr val="536C88"/>
    <a:srgbClr val="705E64"/>
    <a:srgbClr val="5E636D"/>
    <a:srgbClr val="888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5" autoAdjust="0"/>
    <p:restoredTop sz="96703" autoAdjust="0"/>
  </p:normalViewPr>
  <p:slideViewPr>
    <p:cSldViewPr snapToGrid="0">
      <p:cViewPr>
        <p:scale>
          <a:sx n="150" d="100"/>
          <a:sy n="150" d="100"/>
        </p:scale>
        <p:origin x="-918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F5EF2-8D7D-4007-BF2E-39F7251AA5B1}" type="datetimeFigureOut">
              <a:rPr lang="en-US" smtClean="0"/>
              <a:t>3/26/2015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7440F-6FA4-43F9-B003-FEEC8358C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795C1-2862-465F-9DBE-85EE75D9F91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D01B3-43F2-4702-91C6-441E943710D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D01B3-43F2-4702-91C6-441E943710D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do they</a:t>
            </a:r>
            <a:r>
              <a:rPr lang="en-US" baseline="0" dirty="0" smtClean="0"/>
              <a:t> expect of me as corporate program owner?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can I expect of them?</a:t>
            </a:r>
          </a:p>
          <a:p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7440F-6FA4-43F9-B003-FEEC8358C7B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6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Aptina – we didn’t have SOX compliance…. Might be new for someone… Jerry – check for Aptina owners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rPr>
              <a:t>Q – they know?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rPr>
              <a:t> Yes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Adobe 명조 Std Acro M" charset="0"/>
                <a:cs typeface="Adobe 명조 Std Acro M" charset="0"/>
              </a:rPr>
              <a:t>Q – HR know who they are?  No, but I will check if I can notify you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dobe 명조 Std Acro M" charset="0"/>
              <a:cs typeface="Adobe 명조 Std Acro M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D01B3-43F2-4702-91C6-441E943710D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7440F-6FA4-43F9-B003-FEEC8358C7B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9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271463" y="6611938"/>
            <a:ext cx="24352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818BC832-7332-42BB-BD52-F340A35B39F4}" type="slidenum">
              <a:rPr lang="en-US" sz="800" i="1">
                <a:solidFill>
                  <a:schemeClr val="bg1"/>
                </a:solidFill>
              </a:rPr>
              <a:pPr/>
              <a:t>‹#›</a:t>
            </a:fld>
            <a:r>
              <a:rPr lang="en-US" sz="800" i="1" dirty="0">
                <a:solidFill>
                  <a:schemeClr val="bg1"/>
                </a:solidFill>
              </a:rPr>
              <a:t>  • </a:t>
            </a:r>
            <a:r>
              <a:rPr lang="en-US" sz="800" i="1" dirty="0" smtClean="0">
                <a:solidFill>
                  <a:schemeClr val="bg1"/>
                </a:solidFill>
              </a:rPr>
              <a:t>PA</a:t>
            </a:r>
            <a:r>
              <a:rPr lang="en-US" sz="800" i="1" baseline="0" dirty="0" smtClean="0">
                <a:solidFill>
                  <a:schemeClr val="bg1"/>
                </a:solidFill>
              </a:rPr>
              <a:t> Communication </a:t>
            </a:r>
            <a:r>
              <a:rPr lang="en-US" sz="800" i="1" dirty="0" smtClean="0">
                <a:solidFill>
                  <a:schemeClr val="bg1"/>
                </a:solidFill>
              </a:rPr>
              <a:t>• 12-Nov-14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7599363" y="6611938"/>
            <a:ext cx="1246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800" i="1" dirty="0">
                <a:solidFill>
                  <a:schemeClr val="bg1"/>
                </a:solidFill>
              </a:rPr>
              <a:t>Confidential Proprietary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6" name="Picture 9" descr="ONVert-3DShadow-L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914400"/>
            <a:ext cx="29019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7800"/>
            <a:ext cx="6400800" cy="11430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2479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228600"/>
            <a:ext cx="65913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 flipV="1">
            <a:off x="0" y="6248400"/>
            <a:ext cx="9144000" cy="609600"/>
          </a:xfrm>
          <a:prstGeom prst="rect">
            <a:avLst/>
          </a:prstGeom>
          <a:gradFill rotWithShape="0">
            <a:gsLst>
              <a:gs pos="0">
                <a:srgbClr val="3D5584"/>
              </a:gs>
              <a:gs pos="50000">
                <a:srgbClr val="5C90CC"/>
              </a:gs>
              <a:gs pos="100000">
                <a:srgbClr val="3D558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27" name="Picture 17" descr="ONHoriz-3DNoShad-Whit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858000" y="6270625"/>
            <a:ext cx="1981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286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auto">
          <a:xfrm>
            <a:off x="228600" y="6477000"/>
            <a:ext cx="24352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D458010C-FAC5-4B4E-A321-CBE9CB244BE9}" type="slidenum">
              <a:rPr lang="en-US" sz="800" i="1">
                <a:solidFill>
                  <a:schemeClr val="bg1"/>
                </a:solidFill>
              </a:rPr>
              <a:pPr/>
              <a:t>‹#›</a:t>
            </a:fld>
            <a:r>
              <a:rPr lang="en-US" sz="800" i="1" dirty="0">
                <a:solidFill>
                  <a:schemeClr val="bg1"/>
                </a:solidFill>
              </a:rPr>
              <a:t>  • </a:t>
            </a:r>
            <a:r>
              <a:rPr lang="en-US" sz="800" i="1" dirty="0" smtClean="0">
                <a:solidFill>
                  <a:schemeClr val="bg1"/>
                </a:solidFill>
              </a:rPr>
              <a:t>PA</a:t>
            </a:r>
            <a:r>
              <a:rPr lang="en-US" sz="800" i="1" baseline="0" dirty="0" smtClean="0">
                <a:solidFill>
                  <a:schemeClr val="bg1"/>
                </a:solidFill>
              </a:rPr>
              <a:t> Communication</a:t>
            </a:r>
            <a:r>
              <a:rPr lang="en-US" sz="800" i="1" dirty="0" smtClean="0">
                <a:solidFill>
                  <a:schemeClr val="bg1"/>
                </a:solidFill>
              </a:rPr>
              <a:t> </a:t>
            </a:r>
            <a:r>
              <a:rPr lang="en-US" sz="800" i="1" dirty="0">
                <a:solidFill>
                  <a:schemeClr val="bg1"/>
                </a:solidFill>
              </a:rPr>
              <a:t>• </a:t>
            </a:r>
            <a:r>
              <a:rPr lang="en-US" sz="800" i="1" dirty="0" smtClean="0">
                <a:solidFill>
                  <a:schemeClr val="bg1"/>
                </a:solidFill>
              </a:rPr>
              <a:t>12-Nov-14</a:t>
            </a:r>
            <a:endParaRPr lang="en-US" sz="800" i="1" dirty="0">
              <a:solidFill>
                <a:schemeClr val="bg1"/>
              </a:solidFill>
            </a:endParaRPr>
          </a:p>
        </p:txBody>
      </p:sp>
      <p:sp>
        <p:nvSpPr>
          <p:cNvPr id="1031" name="Text Box 11"/>
          <p:cNvSpPr txBox="1">
            <a:spLocks noChangeArrowheads="1"/>
          </p:cNvSpPr>
          <p:nvPr userDrawn="1"/>
        </p:nvSpPr>
        <p:spPr bwMode="auto">
          <a:xfrm>
            <a:off x="3948113" y="6477000"/>
            <a:ext cx="12461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 i="1" dirty="0">
                <a:solidFill>
                  <a:schemeClr val="bg1"/>
                </a:solidFill>
              </a:rPr>
              <a:t>Confidential Proprietary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32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76200"/>
          </a:xfrm>
          <a:prstGeom prst="rect">
            <a:avLst/>
          </a:prstGeom>
          <a:gradFill rotWithShape="0">
            <a:gsLst>
              <a:gs pos="0">
                <a:srgbClr val="3D5584"/>
              </a:gs>
              <a:gs pos="50000">
                <a:srgbClr val="5C90CC"/>
              </a:gs>
              <a:gs pos="100000">
                <a:srgbClr val="3D558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2D8435"/>
          </a:solidFill>
          <a:latin typeface="Arial" charset="0"/>
          <a:ea typeface="Adobe 명조 Std Acro M" charset="0"/>
          <a:cs typeface="Adobe 명조 Std Acro M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erry.crawford@onsemi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son.overstreet@onsemi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2015 Performance Appraisal (PA) Communications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9259" y="5257800"/>
            <a:ext cx="7240009" cy="1143000"/>
          </a:xfrm>
        </p:spPr>
        <p:txBody>
          <a:bodyPr/>
          <a:lstStyle/>
          <a:p>
            <a:r>
              <a:rPr lang="en-US" dirty="0" smtClean="0"/>
              <a:t>December 5, 2014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26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Updated 2015 PA Cycle Communications Plan</a:t>
            </a:r>
          </a:p>
          <a:p>
            <a:endParaRPr lang="en-US" dirty="0"/>
          </a:p>
          <a:p>
            <a:r>
              <a:rPr lang="en-US" dirty="0" smtClean="0"/>
              <a:t>Next Steps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Reference</a:t>
            </a:r>
          </a:p>
          <a:p>
            <a:pPr lvl="1"/>
            <a:r>
              <a:rPr lang="en-US" dirty="0" smtClean="0"/>
              <a:t>Communications Strategy</a:t>
            </a:r>
          </a:p>
          <a:p>
            <a:pPr lvl="1"/>
            <a:r>
              <a:rPr lang="en-US" dirty="0" smtClean="0"/>
              <a:t>What’s Different this Year</a:t>
            </a:r>
          </a:p>
          <a:p>
            <a:pPr lvl="1"/>
            <a:r>
              <a:rPr lang="en-US" dirty="0"/>
              <a:t>2015 PA Timeline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55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1"/>
            <a:ext cx="8991600" cy="3458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 Cycle Communications - </a:t>
            </a:r>
            <a:r>
              <a:rPr lang="en-US" dirty="0" smtClean="0">
                <a:solidFill>
                  <a:srgbClr val="0000CC"/>
                </a:solidFill>
              </a:rPr>
              <a:t>Appraise &amp; </a:t>
            </a:r>
            <a:r>
              <a:rPr lang="en-US" dirty="0" smtClean="0">
                <a:solidFill>
                  <a:srgbClr val="7030A0"/>
                </a:solidFill>
              </a:rPr>
              <a:t>Allocate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053099"/>
              </p:ext>
            </p:extLst>
          </p:nvPr>
        </p:nvGraphicFramePr>
        <p:xfrm>
          <a:off x="129091" y="1002202"/>
          <a:ext cx="8853546" cy="5114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533"/>
                <a:gridCol w="1721223"/>
                <a:gridCol w="1613647"/>
                <a:gridCol w="1362635"/>
                <a:gridCol w="2008095"/>
                <a:gridCol w="896470"/>
                <a:gridCol w="268943"/>
              </a:tblGrid>
              <a:tr h="38204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Activity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Target Audience </a:t>
                      </a:r>
                      <a:r>
                        <a:rPr lang="en-US" sz="800" dirty="0" smtClean="0"/>
                        <a:t>(Sequence)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Method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Desired</a:t>
                      </a:r>
                      <a:r>
                        <a:rPr lang="en-US" sz="1200" baseline="0" dirty="0" smtClean="0"/>
                        <a:t> Outcomes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Owner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382047">
                <a:tc>
                  <a:txBody>
                    <a:bodyPr/>
                    <a:lstStyle/>
                    <a:p>
                      <a:pPr algn="l"/>
                      <a:r>
                        <a:rPr lang="en-US" sz="900" strike="noStrike" baseline="0" dirty="0" smtClean="0">
                          <a:solidFill>
                            <a:srgbClr val="0000FF"/>
                          </a:solidFill>
                        </a:rPr>
                        <a:t>3-Nov-14</a:t>
                      </a:r>
                      <a:endParaRPr lang="en-US" sz="900" strike="noStrike" baseline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rgbClr val="0000CC"/>
                          </a:solidFill>
                        </a:rPr>
                        <a:t>Executive</a:t>
                      </a:r>
                      <a:r>
                        <a:rPr lang="en-US" sz="900" baseline="0" dirty="0" smtClean="0">
                          <a:solidFill>
                            <a:srgbClr val="0000CC"/>
                          </a:solidFill>
                        </a:rPr>
                        <a:t>  briefing</a:t>
                      </a:r>
                      <a:endParaRPr lang="en-US" sz="9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sz="900" dirty="0" smtClean="0">
                          <a:solidFill>
                            <a:srgbClr val="0000CC"/>
                          </a:solidFill>
                        </a:rPr>
                        <a:t>Executive</a:t>
                      </a:r>
                      <a:r>
                        <a:rPr lang="en-US" sz="900" baseline="0" dirty="0" smtClean="0">
                          <a:solidFill>
                            <a:srgbClr val="0000CC"/>
                          </a:solidFill>
                        </a:rPr>
                        <a:t> Staff 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sz="900" baseline="0" dirty="0" smtClean="0">
                          <a:solidFill>
                            <a:srgbClr val="0000CC"/>
                          </a:solidFill>
                        </a:rPr>
                        <a:t>HR Staff</a:t>
                      </a:r>
                      <a:endParaRPr lang="en-US" sz="9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rgbClr val="0000CC"/>
                          </a:solidFill>
                        </a:rPr>
                        <a:t>Presentation</a:t>
                      </a:r>
                      <a:endParaRPr lang="en-US" sz="9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rgbClr val="0000CC"/>
                          </a:solidFill>
                        </a:rPr>
                        <a:t>Information sharing, approval</a:t>
                      </a:r>
                      <a:endParaRPr lang="en-US" sz="9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rgbClr val="0000CC"/>
                          </a:solidFill>
                        </a:rPr>
                        <a:t>Tobin/Jerry</a:t>
                      </a:r>
                      <a:endParaRPr lang="en-US" sz="9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5289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On or about 10-Nov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Kick-off communication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Executive</a:t>
                      </a: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 Staff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HR Staff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All Managers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Email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Mutual</a:t>
                      </a: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 understanding of timeline and expectations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Tobin/Jerry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82047">
                <a:tc>
                  <a:txBody>
                    <a:bodyPr/>
                    <a:lstStyle/>
                    <a:p>
                      <a:pPr algn="l"/>
                      <a:r>
                        <a:rPr lang="en-US" sz="900" b="0" i="0" dirty="0" smtClean="0">
                          <a:solidFill>
                            <a:srgbClr val="0000CC"/>
                          </a:solidFill>
                        </a:rPr>
                        <a:t>Weeks of</a:t>
                      </a:r>
                      <a:r>
                        <a:rPr lang="en-US" sz="900" b="0" i="0" baseline="0" dirty="0" smtClean="0">
                          <a:solidFill>
                            <a:srgbClr val="0000CC"/>
                          </a:solidFill>
                        </a:rPr>
                        <a:t> 3-Nov, 10-Nov</a:t>
                      </a:r>
                      <a:endParaRPr lang="en-US" sz="900" b="0" i="0" dirty="0" smtClean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0" baseline="0" dirty="0" smtClean="0">
                          <a:solidFill>
                            <a:srgbClr val="0000CC"/>
                          </a:solidFill>
                        </a:rPr>
                        <a:t>HR train-the-trainer sessions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0" dirty="0" smtClean="0">
                          <a:solidFill>
                            <a:srgbClr val="0000CC"/>
                          </a:solidFill>
                        </a:rPr>
                        <a:t>HR Managers,</a:t>
                      </a:r>
                      <a:r>
                        <a:rPr lang="en-US" sz="900" b="0" i="0" baseline="0" dirty="0" smtClean="0">
                          <a:solidFill>
                            <a:srgbClr val="0000CC"/>
                          </a:solidFill>
                        </a:rPr>
                        <a:t> HR PA Points of Contact</a:t>
                      </a:r>
                      <a:endParaRPr lang="en-US" sz="900" b="0" i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0" dirty="0" smtClean="0">
                          <a:solidFill>
                            <a:srgbClr val="0000CC"/>
                          </a:solidFill>
                        </a:rPr>
                        <a:t>Webinars</a:t>
                      </a:r>
                      <a:r>
                        <a:rPr lang="en-US" sz="900" b="0" i="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endParaRPr lang="en-US" sz="900" b="0" i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0" dirty="0" smtClean="0">
                          <a:solidFill>
                            <a:srgbClr val="0000CC"/>
                          </a:solidFill>
                        </a:rPr>
                        <a:t>Equipping</a:t>
                      </a:r>
                      <a:r>
                        <a:rPr lang="en-US" sz="900" b="0" i="0" baseline="0" dirty="0" smtClean="0">
                          <a:solidFill>
                            <a:srgbClr val="0000CC"/>
                          </a:solidFill>
                        </a:rPr>
                        <a:t> local HR to train, support managers</a:t>
                      </a:r>
                      <a:endParaRPr lang="en-US" sz="900" b="0" i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0" dirty="0" smtClean="0">
                          <a:solidFill>
                            <a:srgbClr val="0000CC"/>
                          </a:solidFill>
                        </a:rPr>
                        <a:t>Jerry</a:t>
                      </a:r>
                      <a:endParaRPr lang="en-US" sz="900" b="0" i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 b="0" i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82047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Week of </a:t>
                      </a:r>
                      <a:br>
                        <a:rPr lang="en-US" sz="900" b="0" dirty="0" smtClean="0">
                          <a:solidFill>
                            <a:srgbClr val="0000CC"/>
                          </a:solidFill>
                        </a:rPr>
                      </a:br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10-Nov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Send</a:t>
                      </a: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 out kick-off webinar i</a:t>
                      </a:r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nvitations  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HR Staff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All Managers 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Outlook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Webinar invitations sent via Outlook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Jerry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82047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Week of </a:t>
                      </a:r>
                      <a:br>
                        <a:rPr lang="en-US" sz="900" b="0" dirty="0" smtClean="0">
                          <a:solidFill>
                            <a:srgbClr val="0000CC"/>
                          </a:solidFill>
                        </a:rPr>
                      </a:br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17-Nov</a:t>
                      </a: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Kick-off webinars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HR Staff  (FYI)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All</a:t>
                      </a: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Managers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Global webinars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Info</a:t>
                      </a: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rm, expectation setting, point to tools</a:t>
                      </a:r>
                      <a:endParaRPr lang="en-US" sz="900" b="0" dirty="0" smtClean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Jerry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82047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Week of </a:t>
                      </a:r>
                      <a:br>
                        <a:rPr lang="en-US" sz="900" b="0" dirty="0" smtClean="0">
                          <a:solidFill>
                            <a:srgbClr val="0000CC"/>
                          </a:solidFill>
                        </a:rPr>
                      </a:br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17-Nov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Kick-off communication to employees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None/>
                      </a:pPr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All Employees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The</a:t>
                      </a: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 Connection, Circuit, email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Inform, expectation</a:t>
                      </a: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 setting, point to tools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Jerry,</a:t>
                      </a: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Kris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435087">
                <a:tc>
                  <a:txBody>
                    <a:bodyPr/>
                    <a:lstStyle/>
                    <a:p>
                      <a:pPr algn="l"/>
                      <a:r>
                        <a:rPr lang="en-US" sz="900" b="0" i="0" dirty="0" smtClean="0">
                          <a:solidFill>
                            <a:srgbClr val="0000CC"/>
                          </a:solidFill>
                        </a:rPr>
                        <a:t>Wks</a:t>
                      </a:r>
                      <a:r>
                        <a:rPr lang="en-US" sz="900" b="0" i="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900" b="0" i="0" dirty="0" smtClean="0">
                          <a:solidFill>
                            <a:srgbClr val="0000CC"/>
                          </a:solidFill>
                        </a:rPr>
                        <a:t> of 24-Nov</a:t>
                      </a:r>
                      <a:r>
                        <a:rPr lang="en-US" sz="900" b="0" i="0" baseline="0" dirty="0" smtClean="0">
                          <a:solidFill>
                            <a:srgbClr val="0000CC"/>
                          </a:solidFill>
                        </a:rPr>
                        <a:t>, </a:t>
                      </a:r>
                      <a:r>
                        <a:rPr lang="en-US" sz="900" b="0" i="0" dirty="0" smtClean="0">
                          <a:solidFill>
                            <a:srgbClr val="0000CC"/>
                          </a:solidFill>
                        </a:rPr>
                        <a:t>1-Dec</a:t>
                      </a:r>
                      <a:endParaRPr lang="en-US" sz="900" b="0" i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0" strike="sngStrike" baseline="0" dirty="0" smtClean="0">
                          <a:solidFill>
                            <a:srgbClr val="0000CC"/>
                          </a:solidFill>
                        </a:rPr>
                        <a:t>Training on writing PA</a:t>
                      </a:r>
                      <a:r>
                        <a:rPr lang="en-US" sz="900" b="0" i="0" baseline="0" dirty="0" smtClean="0">
                          <a:solidFill>
                            <a:srgbClr val="0000CC"/>
                          </a:solidFill>
                        </a:rPr>
                        <a:t>, using Oracle PM  </a:t>
                      </a:r>
                      <a:endParaRPr lang="en-US" sz="900" b="0" i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900" b="0" i="0" dirty="0" smtClean="0">
                          <a:solidFill>
                            <a:srgbClr val="0000CC"/>
                          </a:solidFill>
                        </a:rPr>
                        <a:t>New</a:t>
                      </a:r>
                      <a:r>
                        <a:rPr lang="en-US" sz="900" b="0" i="0" baseline="0" dirty="0" smtClean="0">
                          <a:solidFill>
                            <a:srgbClr val="0000CC"/>
                          </a:solidFill>
                        </a:rPr>
                        <a:t> manager or need refresh</a:t>
                      </a:r>
                      <a:endParaRPr lang="en-US" sz="900" b="0" i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0" dirty="0" smtClean="0">
                          <a:solidFill>
                            <a:srgbClr val="0000CC"/>
                          </a:solidFill>
                        </a:rPr>
                        <a:t>Job</a:t>
                      </a:r>
                      <a:r>
                        <a:rPr lang="en-US" sz="900" b="0" i="0" baseline="0" dirty="0" smtClean="0">
                          <a:solidFill>
                            <a:srgbClr val="0000CC"/>
                          </a:solidFill>
                        </a:rPr>
                        <a:t> aid, online</a:t>
                      </a:r>
                      <a:r>
                        <a:rPr lang="en-US" sz="900" b="0" i="0" dirty="0" smtClean="0">
                          <a:solidFill>
                            <a:srgbClr val="0000CC"/>
                          </a:solidFill>
                        </a:rPr>
                        <a:t>, local</a:t>
                      </a:r>
                      <a:r>
                        <a:rPr lang="en-US" sz="900" b="0" i="0" baseline="0" dirty="0" smtClean="0">
                          <a:solidFill>
                            <a:srgbClr val="0000CC"/>
                          </a:solidFill>
                        </a:rPr>
                        <a:t> sessions</a:t>
                      </a:r>
                      <a:endParaRPr lang="en-US" sz="900" b="0" i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rgbClr val="0000CC"/>
                          </a:solidFill>
                        </a:rPr>
                        <a:t>Inform,</a:t>
                      </a:r>
                      <a:r>
                        <a:rPr lang="en-US" sz="900" b="0" i="0" baseline="0" dirty="0" smtClean="0">
                          <a:solidFill>
                            <a:srgbClr val="0000CC"/>
                          </a:solidFill>
                        </a:rPr>
                        <a:t> help on applying tools</a:t>
                      </a:r>
                      <a:endParaRPr lang="en-US" sz="900" b="0" i="0" dirty="0" smtClean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0" dirty="0" smtClean="0">
                          <a:solidFill>
                            <a:srgbClr val="0000CC"/>
                          </a:solidFill>
                        </a:rPr>
                        <a:t>Jerry, HR Managers</a:t>
                      </a:r>
                      <a:endParaRPr lang="en-US" sz="900" b="0" i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 b="0" i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403683">
                <a:tc>
                  <a:txBody>
                    <a:bodyPr/>
                    <a:lstStyle/>
                    <a:p>
                      <a:pPr algn="l"/>
                      <a:r>
                        <a:rPr lang="en-US" sz="900" b="0" i="0" dirty="0" smtClean="0">
                          <a:solidFill>
                            <a:srgbClr val="0000CC"/>
                          </a:solidFill>
                        </a:rPr>
                        <a:t>Wks of 24-Nov,</a:t>
                      </a:r>
                      <a:r>
                        <a:rPr lang="en-US" sz="900" b="0" i="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900" b="0" i="0" dirty="0" smtClean="0">
                          <a:solidFill>
                            <a:srgbClr val="0000CC"/>
                          </a:solidFill>
                        </a:rPr>
                        <a:t>1-Dec</a:t>
                      </a:r>
                      <a:endParaRPr lang="en-US" sz="900" b="0" i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PA</a:t>
                      </a: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 Dashboard training, as needed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Mgr 1-2-3, new or needing refresh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Job aid, online, local sessions 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Understand how</a:t>
                      </a: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 to use PA Dashboard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Jerry,</a:t>
                      </a: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HR</a:t>
                      </a: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 Managers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82047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Week</a:t>
                      </a: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 of </a:t>
                      </a:r>
                    </a:p>
                    <a:p>
                      <a:pPr algn="l"/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15-Dec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Updates</a:t>
                      </a: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 and reminders for entering ratings in Oracle PM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HR Staff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All</a:t>
                      </a: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Managers 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Email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Preliminary</a:t>
                      </a: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 ratings entered into Oracle PM  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Jerry,</a:t>
                      </a: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 Kris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528989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Week of </a:t>
                      </a:r>
                      <a:br>
                        <a:rPr lang="en-US" sz="900" b="0" dirty="0" smtClean="0">
                          <a:solidFill>
                            <a:srgbClr val="0000CC"/>
                          </a:solidFill>
                        </a:rPr>
                      </a:br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15-Dec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Reminder of schedule</a:t>
                      </a:r>
                    </a:p>
                    <a:p>
                      <a:pPr algn="l"/>
                      <a:r>
                        <a:rPr lang="en-US" sz="900" b="0" baseline="0" dirty="0" smtClean="0">
                          <a:solidFill>
                            <a:srgbClr val="7030A0"/>
                          </a:solidFill>
                        </a:rPr>
                        <a:t>Webinar invitations for Comp &amp; Benefit webinars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HR Staff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Execs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All Managers 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Email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Reminder of PA schedule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baseline="0" dirty="0" smtClean="0">
                          <a:solidFill>
                            <a:srgbClr val="7030A0"/>
                          </a:solidFill>
                        </a:rPr>
                        <a:t>Comp and Benefits</a:t>
                      </a:r>
                      <a:endParaRPr lang="en-US" sz="900" b="0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l"/>
                      <a:r>
                        <a:rPr lang="en-US" sz="900" b="0" dirty="0" smtClean="0">
                          <a:solidFill>
                            <a:srgbClr val="7030A0"/>
                          </a:solidFill>
                        </a:rPr>
                        <a:t>webinar Invitations</a:t>
                      </a:r>
                      <a:r>
                        <a:rPr lang="en-US" sz="900" b="0" baseline="0" dirty="0" smtClean="0">
                          <a:solidFill>
                            <a:srgbClr val="7030A0"/>
                          </a:solidFill>
                        </a:rPr>
                        <a:t> sent </a:t>
                      </a:r>
                      <a:endParaRPr lang="en-US" sz="9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Jerry</a:t>
                      </a: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, Kris</a:t>
                      </a:r>
                    </a:p>
                    <a:p>
                      <a:pPr algn="l"/>
                      <a:r>
                        <a:rPr lang="en-US" sz="900" b="0" baseline="0" dirty="0" smtClean="0">
                          <a:solidFill>
                            <a:srgbClr val="7030A0"/>
                          </a:solidFill>
                        </a:rPr>
                        <a:t>Jason, Roberta</a:t>
                      </a:r>
                      <a:endParaRPr lang="en-US" sz="9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28989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About</a:t>
                      </a: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 18-Dec, 2-Jan, 6-Jan, 7-Jan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Targeted</a:t>
                      </a: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 reminder to appraisers &amp; approvers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Appraisers</a:t>
                      </a: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 and approvers who still have actions to take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Oracle</a:t>
                      </a:r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 EBS e</a:t>
                      </a:r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mail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rgbClr val="0000CC"/>
                          </a:solidFill>
                        </a:rPr>
                        <a:t>Reminder of need to submit or disposition PAs</a:t>
                      </a:r>
                      <a:endParaRPr lang="en-US" sz="9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 smtClean="0">
                          <a:solidFill>
                            <a:srgbClr val="0000CC"/>
                          </a:solidFill>
                        </a:rPr>
                        <a:t>Jerry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000" b="0" baseline="0" dirty="0" smtClean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04255" y="1264027"/>
            <a:ext cx="47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Webdings" panose="05030102010509060703" pitchFamily="18" charset="2"/>
              </a:rPr>
              <a:t>a</a:t>
            </a:r>
            <a:endParaRPr lang="en-US" sz="2800" dirty="0">
              <a:solidFill>
                <a:srgbClr val="00B050"/>
              </a:solidFill>
              <a:latin typeface="Webdings" panose="05030102010509060703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9569" y="2238756"/>
            <a:ext cx="304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00B050"/>
                </a:solidFill>
                <a:latin typeface="+mn-lt"/>
              </a:rPr>
              <a:t> </a:t>
            </a:r>
            <a:endParaRPr lang="en-US" sz="2800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6650" y="564438"/>
            <a:ext cx="887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SzPct val="164000"/>
              <a:buFont typeface="Arial" panose="020B0604020202020204" pitchFamily="34" charset="0"/>
              <a:buChar char="•"/>
            </a:pPr>
            <a:r>
              <a:rPr lang="en-US" sz="800" i="1" dirty="0" smtClean="0">
                <a:solidFill>
                  <a:srgbClr val="00B050"/>
                </a:solidFill>
                <a:latin typeface="+mn-lt"/>
              </a:rPr>
              <a:t>In Progress</a:t>
            </a:r>
          </a:p>
          <a:p>
            <a:pPr marL="171450" indent="-171450">
              <a:buSzPct val="164000"/>
              <a:buFont typeface="Wingdings" panose="05000000000000000000" pitchFamily="2" charset="2"/>
              <a:buChar char="ü"/>
            </a:pPr>
            <a:r>
              <a:rPr lang="en-US" sz="800" i="1" dirty="0" smtClean="0">
                <a:solidFill>
                  <a:srgbClr val="00B050"/>
                </a:solidFill>
                <a:latin typeface="+mn-lt"/>
              </a:rPr>
              <a:t>Done </a:t>
            </a:r>
          </a:p>
          <a:p>
            <a:pPr marL="171450" indent="-171450">
              <a:buSzPct val="164000"/>
              <a:buFont typeface="Arial" panose="020B0604020202020204" pitchFamily="34" charset="0"/>
              <a:buChar char="ͯ"/>
            </a:pPr>
            <a:r>
              <a:rPr lang="en-US" sz="800" i="1" dirty="0" smtClean="0">
                <a:latin typeface="+mn-lt"/>
              </a:rPr>
              <a:t>Dropped</a:t>
            </a:r>
            <a:endParaRPr lang="en-US" sz="800" i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255" y="1727771"/>
            <a:ext cx="47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Webdings" panose="05030102010509060703" pitchFamily="18" charset="2"/>
              </a:rPr>
              <a:t>a</a:t>
            </a:r>
            <a:endParaRPr lang="en-US" sz="2800" dirty="0">
              <a:solidFill>
                <a:srgbClr val="00B050"/>
              </a:solidFill>
              <a:latin typeface="Webdings" panose="05030102010509060703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88644" y="2615277"/>
            <a:ext cx="47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Webdings" panose="05030102010509060703" pitchFamily="18" charset="2"/>
              </a:rPr>
              <a:t>a</a:t>
            </a:r>
            <a:endParaRPr lang="en-US" sz="2800" dirty="0">
              <a:solidFill>
                <a:srgbClr val="00B050"/>
              </a:solidFill>
              <a:latin typeface="Webdings" panose="05030102010509060703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4255" y="2964901"/>
            <a:ext cx="47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Webdings" panose="05030102010509060703" pitchFamily="18" charset="2"/>
              </a:rPr>
              <a:t>a</a:t>
            </a:r>
            <a:endParaRPr lang="en-US" sz="2800" dirty="0">
              <a:solidFill>
                <a:srgbClr val="00B050"/>
              </a:solidFill>
              <a:latin typeface="Webdings" panose="05030102010509060703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3958" y="4193059"/>
            <a:ext cx="304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00B050"/>
                </a:solidFill>
                <a:latin typeface="+mn-lt"/>
              </a:rPr>
              <a:t> </a:t>
            </a:r>
            <a:endParaRPr lang="en-US" sz="2800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04255" y="3325971"/>
            <a:ext cx="47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Webdings" panose="05030102010509060703" pitchFamily="18" charset="2"/>
              </a:rPr>
              <a:t>a</a:t>
            </a:r>
            <a:endParaRPr lang="en-US" sz="2800" dirty="0">
              <a:solidFill>
                <a:srgbClr val="00B050"/>
              </a:solidFill>
              <a:latin typeface="Webdings" panose="05030102010509060703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13215" y="3747321"/>
            <a:ext cx="47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Webdings" panose="05030102010509060703" pitchFamily="18" charset="2"/>
              </a:rPr>
              <a:t>a</a:t>
            </a:r>
            <a:endParaRPr lang="en-US" sz="2800" dirty="0">
              <a:solidFill>
                <a:srgbClr val="00B050"/>
              </a:solidFill>
              <a:latin typeface="Webdings" panose="05030102010509060703" pitchFamily="18" charset="2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977153" y="4454668"/>
            <a:ext cx="1371600" cy="223333"/>
          </a:xfrm>
          <a:prstGeom prst="wedgeRoundRectCallout">
            <a:avLst>
              <a:gd name="adj1" fmla="val -61653"/>
              <a:gd name="adj2" fmla="val -2777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rPr>
              <a:t>Delayed</a:t>
            </a:r>
            <a:r>
              <a:rPr kumimoji="0" lang="en-US" sz="8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rPr>
              <a:t> to </a:t>
            </a:r>
            <a:r>
              <a:rPr lang="en-US" sz="800" i="1" dirty="0">
                <a:solidFill>
                  <a:schemeClr val="bg1"/>
                </a:solidFill>
                <a:latin typeface="Arial" charset="0"/>
                <a:ea typeface="Adobe 명조 Std Acro M" charset="0"/>
                <a:cs typeface="Adobe 명조 Std Acro M" charset="0"/>
              </a:rPr>
              <a:t>w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rPr>
              <a:t>k</a:t>
            </a:r>
            <a:r>
              <a:rPr kumimoji="0" lang="en-US" sz="8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rPr>
              <a:t> of  8-Dec </a:t>
            </a:r>
            <a:endParaRPr kumimoji="0" lang="en-US" sz="8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dobe 명조 Std Acro M" charset="0"/>
              <a:cs typeface="Adobe 명조 Std Acro M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1810870" y="4045572"/>
            <a:ext cx="1075765" cy="224969"/>
          </a:xfrm>
          <a:prstGeom prst="wedgeRoundRectCallout">
            <a:avLst>
              <a:gd name="adj1" fmla="val -62045"/>
              <a:gd name="adj2" fmla="val -1974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rPr>
              <a:t>Done </a:t>
            </a:r>
            <a:r>
              <a:rPr lang="en-US" sz="800" i="1" dirty="0" smtClean="0">
                <a:solidFill>
                  <a:schemeClr val="bg1"/>
                </a:solidFill>
                <a:latin typeface="Arial" charset="0"/>
                <a:ea typeface="Adobe 명조 Std Acro M" charset="0"/>
                <a:cs typeface="Adobe 명조 Std Acro M" charset="0"/>
              </a:rPr>
              <a:t>w</a:t>
            </a:r>
            <a:r>
              <a:rPr kumimoji="0" lang="en-US" sz="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rPr>
              <a:t>k</a:t>
            </a:r>
            <a:r>
              <a:rPr kumimoji="0" lang="en-US" sz="8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rPr>
              <a:t> of  1-Dec </a:t>
            </a:r>
            <a:endParaRPr kumimoji="0" lang="en-US" sz="8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dobe 명조 Std Acro M" charset="0"/>
              <a:cs typeface="Adobe 명조 Std Acro 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81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571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 Cycle Communications – </a:t>
            </a:r>
            <a:r>
              <a:rPr lang="en-US" dirty="0" smtClean="0">
                <a:solidFill>
                  <a:srgbClr val="7030A0"/>
                </a:solidFill>
              </a:rPr>
              <a:t>Allocate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&amp;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9900"/>
                </a:solidFill>
              </a:rPr>
              <a:t>Delivery</a:t>
            </a:r>
            <a:endParaRPr lang="en-US" dirty="0">
              <a:solidFill>
                <a:srgbClr val="FF99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218563"/>
              </p:ext>
            </p:extLst>
          </p:nvPr>
        </p:nvGraphicFramePr>
        <p:xfrm>
          <a:off x="119566" y="1180122"/>
          <a:ext cx="8853543" cy="4787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755"/>
                <a:gridCol w="1580577"/>
                <a:gridCol w="1603655"/>
                <a:gridCol w="1649506"/>
                <a:gridCol w="1990165"/>
                <a:gridCol w="947605"/>
                <a:gridCol w="20828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Date</a:t>
                      </a:r>
                      <a:r>
                        <a:rPr lang="en-US" sz="120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Activity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Target Audience </a:t>
                      </a:r>
                      <a:r>
                        <a:rPr lang="en-US" sz="800" dirty="0" smtClean="0"/>
                        <a:t>(Sequence)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Method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Desired</a:t>
                      </a:r>
                      <a:r>
                        <a:rPr lang="en-US" sz="1200" baseline="0" dirty="0" smtClean="0"/>
                        <a:t> Outcomes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Owner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Week of </a:t>
                      </a:r>
                      <a:br>
                        <a:rPr lang="en-US" sz="950" dirty="0" smtClean="0">
                          <a:solidFill>
                            <a:srgbClr val="7030A0"/>
                          </a:solidFill>
                        </a:rPr>
                      </a:br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5-Jan.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Comp</a:t>
                      </a:r>
                      <a:r>
                        <a:rPr lang="en-US" sz="950" baseline="0" dirty="0" smtClean="0">
                          <a:solidFill>
                            <a:srgbClr val="7030A0"/>
                          </a:solidFill>
                        </a:rPr>
                        <a:t> &amp; Benefits webinars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HR Staff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All Managers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Global webinars (2)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Understand</a:t>
                      </a:r>
                      <a:r>
                        <a:rPr lang="en-US" sz="950" baseline="0" dirty="0" smtClean="0">
                          <a:solidFill>
                            <a:srgbClr val="7030A0"/>
                          </a:solidFill>
                        </a:rPr>
                        <a:t> and able to apply compensation philosophy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Jason, Roberts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Weeks of 5-Jan, 12-Jan</a:t>
                      </a:r>
                      <a:endParaRPr lang="en-US" sz="95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baseline="0" dirty="0" smtClean="0">
                          <a:solidFill>
                            <a:srgbClr val="7030A0"/>
                          </a:solidFill>
                        </a:rPr>
                        <a:t>Training on using Comp Workbench (CWB) </a:t>
                      </a:r>
                      <a:endParaRPr lang="en-US" sz="95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Local Managers</a:t>
                      </a:r>
                      <a:endParaRPr lang="en-US" sz="95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Online,</a:t>
                      </a:r>
                      <a:r>
                        <a:rPr lang="en-US" sz="950" baseline="0" dirty="0" smtClean="0">
                          <a:solidFill>
                            <a:srgbClr val="7030A0"/>
                          </a:solidFill>
                        </a:rPr>
                        <a:t> local sessions</a:t>
                      </a:r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 as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Understand</a:t>
                      </a:r>
                      <a:r>
                        <a:rPr lang="en-US" sz="950" baseline="0" dirty="0" smtClean="0">
                          <a:solidFill>
                            <a:srgbClr val="7030A0"/>
                          </a:solidFill>
                        </a:rPr>
                        <a:t> and be</a:t>
                      </a:r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 able</a:t>
                      </a:r>
                      <a:r>
                        <a:rPr lang="en-US" sz="950" baseline="0" dirty="0" smtClean="0">
                          <a:solidFill>
                            <a:srgbClr val="7030A0"/>
                          </a:solidFill>
                        </a:rPr>
                        <a:t> to apply</a:t>
                      </a:r>
                      <a:endParaRPr lang="en-US" sz="95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Jason, HR Managers</a:t>
                      </a:r>
                      <a:endParaRPr lang="en-US" sz="95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On</a:t>
                      </a:r>
                      <a:r>
                        <a:rPr lang="en-US" sz="950" baseline="0" dirty="0" smtClean="0">
                          <a:solidFill>
                            <a:srgbClr val="7030A0"/>
                          </a:solidFill>
                        </a:rPr>
                        <a:t> or about 22-Jan</a:t>
                      </a:r>
                      <a:endParaRPr lang="en-US" sz="95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Reminder of approaching</a:t>
                      </a:r>
                      <a:r>
                        <a:rPr lang="en-US" sz="950" baseline="0" dirty="0" smtClean="0">
                          <a:solidFill>
                            <a:srgbClr val="7030A0"/>
                          </a:solidFill>
                        </a:rPr>
                        <a:t> Jan. 27 deadline</a:t>
                      </a:r>
                      <a:endParaRPr lang="en-US" sz="95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All</a:t>
                      </a:r>
                      <a:r>
                        <a:rPr lang="en-US" sz="95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Managers</a:t>
                      </a:r>
                      <a:endParaRPr lang="en-US" sz="95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Email</a:t>
                      </a:r>
                      <a:endParaRPr lang="en-US" sz="95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Reminder that Oracle CWB</a:t>
                      </a:r>
                      <a:r>
                        <a:rPr lang="en-US" sz="950" baseline="0" dirty="0" smtClean="0">
                          <a:solidFill>
                            <a:srgbClr val="7030A0"/>
                          </a:solidFill>
                        </a:rPr>
                        <a:t> closes Jan. 27</a:t>
                      </a:r>
                      <a:endParaRPr lang="en-US" sz="95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Jason, Kris</a:t>
                      </a:r>
                      <a:endParaRPr lang="en-US" sz="95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On or about 27-Jan</a:t>
                      </a:r>
                      <a:endParaRPr lang="en-US" sz="95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Notification of</a:t>
                      </a:r>
                      <a:r>
                        <a:rPr lang="en-US" sz="950" baseline="0" dirty="0" smtClean="0">
                          <a:solidFill>
                            <a:srgbClr val="7030A0"/>
                          </a:solidFill>
                        </a:rPr>
                        <a:t> closure</a:t>
                      </a:r>
                      <a:endParaRPr lang="en-US" sz="95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baseline="0" dirty="0" smtClean="0">
                          <a:solidFill>
                            <a:srgbClr val="7030A0"/>
                          </a:solidFill>
                        </a:rPr>
                        <a:t>All Managers</a:t>
                      </a:r>
                      <a:endParaRPr lang="en-US" sz="95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Email</a:t>
                      </a:r>
                      <a:endParaRPr lang="en-US" sz="95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Notification that</a:t>
                      </a:r>
                      <a:r>
                        <a:rPr lang="en-US" sz="950" baseline="0" dirty="0" smtClean="0">
                          <a:solidFill>
                            <a:srgbClr val="7030A0"/>
                          </a:solidFill>
                        </a:rPr>
                        <a:t> Oracle CWB is closed</a:t>
                      </a:r>
                      <a:endParaRPr lang="en-US" sz="95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7030A0"/>
                          </a:solidFill>
                        </a:rPr>
                        <a:t>Jason, Kris</a:t>
                      </a:r>
                      <a:endParaRPr lang="en-US" sz="95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Week of </a:t>
                      </a:r>
                      <a:br>
                        <a:rPr lang="en-US" sz="950" dirty="0" smtClean="0">
                          <a:solidFill>
                            <a:srgbClr val="CC6600"/>
                          </a:solidFill>
                        </a:rPr>
                      </a:br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19-Feb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Schedule</a:t>
                      </a:r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 reminder, invitations to delivery webinars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Executives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HR</a:t>
                      </a:r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 Staff</a:t>
                      </a:r>
                      <a:endParaRPr lang="en-US" sz="950" dirty="0" smtClean="0">
                        <a:solidFill>
                          <a:srgbClr val="CC6600"/>
                        </a:solidFill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All Managers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Email, possibly The Connection, Circuit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Begin preparing for PA</a:t>
                      </a:r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 delivery, Outlook invitations sent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Jerry,</a:t>
                      </a:r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 </a:t>
                      </a:r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Kris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Week of </a:t>
                      </a:r>
                      <a:br>
                        <a:rPr lang="en-US" sz="950" dirty="0" smtClean="0">
                          <a:solidFill>
                            <a:srgbClr val="CC6600"/>
                          </a:solidFill>
                        </a:rPr>
                      </a:br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23-Feb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Refresh</a:t>
                      </a:r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 on </a:t>
                      </a:r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Appraisal</a:t>
                      </a:r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 Delivery  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All Managers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Global</a:t>
                      </a:r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 webinars (2), local sessions as needed </a:t>
                      </a:r>
                      <a:endParaRPr lang="en-US" sz="950" dirty="0" smtClean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Understand</a:t>
                      </a:r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 and be able to apply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Jerry, Jason, local HR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2-Mar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Reminder</a:t>
                      </a:r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 1:1 delivery schedule is only 3 weeks</a:t>
                      </a:r>
                      <a:endParaRPr lang="en-US" sz="950" dirty="0" smtClean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Local Managers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Email</a:t>
                      </a:r>
                    </a:p>
                    <a:p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Understand</a:t>
                      </a:r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 and be able to apply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Jerry, HR Managers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2-Mar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Email notification</a:t>
                      </a:r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 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All Employees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The Connection, Circuit, 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What</a:t>
                      </a:r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 they should expect of their managers during delivery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Jerry,</a:t>
                      </a:r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 </a:t>
                      </a:r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Kris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</a:tr>
              <a:tr h="436169"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Week</a:t>
                      </a:r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 of </a:t>
                      </a:r>
                      <a:b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</a:br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16-Mar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Reminder</a:t>
                      </a:r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 of approaching March 20 deadline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All Managers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Email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Complete 1:1 deliveries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Jerry 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On or about 23-Mar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Notification to employees of</a:t>
                      </a:r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 Oracle feedback period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All Employees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The Connection, Circuit, 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Employees</a:t>
                      </a:r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 go online and begin providing feedback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Jerry,</a:t>
                      </a:r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 </a:t>
                      </a:r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Kris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On or about</a:t>
                      </a:r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 27-Mar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Reminder</a:t>
                      </a:r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 to provide feedback in Oracle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E</a:t>
                      </a:r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mployees with Oracle access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Oracle EBS 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Employees go into Oracle and</a:t>
                      </a:r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 provide feedback</a:t>
                      </a:r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 by</a:t>
                      </a:r>
                      <a:r>
                        <a:rPr lang="en-US" sz="950" baseline="0" dirty="0" smtClean="0">
                          <a:solidFill>
                            <a:srgbClr val="CC6600"/>
                          </a:solidFill>
                        </a:rPr>
                        <a:t> 30-Mar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CC6600"/>
                          </a:solidFill>
                        </a:rPr>
                        <a:t>Jerry, HRIS</a:t>
                      </a:r>
                      <a:endParaRPr lang="en-US" sz="95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56650" y="725808"/>
            <a:ext cx="887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SzPct val="164000"/>
              <a:buFont typeface="Arial" panose="020B0604020202020204" pitchFamily="34" charset="0"/>
              <a:buChar char="•"/>
            </a:pPr>
            <a:r>
              <a:rPr lang="en-US" sz="800" i="1" dirty="0" smtClean="0">
                <a:solidFill>
                  <a:srgbClr val="00B050"/>
                </a:solidFill>
                <a:latin typeface="+mn-lt"/>
              </a:rPr>
              <a:t>In Progress</a:t>
            </a:r>
          </a:p>
          <a:p>
            <a:pPr marL="171450" indent="-171450">
              <a:buSzPct val="164000"/>
              <a:buFont typeface="Wingdings" panose="05000000000000000000" pitchFamily="2" charset="2"/>
              <a:buChar char="ü"/>
            </a:pPr>
            <a:r>
              <a:rPr lang="en-US" sz="800" i="1" dirty="0" smtClean="0">
                <a:solidFill>
                  <a:srgbClr val="00B050"/>
                </a:solidFill>
                <a:latin typeface="+mn-lt"/>
              </a:rPr>
              <a:t>Done </a:t>
            </a:r>
          </a:p>
          <a:p>
            <a:pPr marL="171450" indent="-171450">
              <a:buSzPct val="164000"/>
              <a:buFont typeface="Arial" panose="020B0604020202020204" pitchFamily="34" charset="0"/>
              <a:buChar char="ͯ"/>
            </a:pPr>
            <a:r>
              <a:rPr lang="en-US" sz="800" i="1" dirty="0" smtClean="0">
                <a:latin typeface="+mn-lt"/>
              </a:rPr>
              <a:t>Dropped</a:t>
            </a:r>
            <a:endParaRPr lang="en-US" sz="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47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 of 8-Dec - schedule PA Dashboard training webinars </a:t>
            </a:r>
          </a:p>
          <a:p>
            <a:endParaRPr lang="en-US" dirty="0"/>
          </a:p>
          <a:p>
            <a:r>
              <a:rPr lang="en-US" dirty="0" smtClean="0"/>
              <a:t>Week of 15-Dec - schedule reminder email to managers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Continue providing regular </a:t>
            </a:r>
            <a:r>
              <a:rPr lang="en-US" dirty="0"/>
              <a:t>updates to HR community during the PA process </a:t>
            </a:r>
            <a:r>
              <a:rPr lang="en-US" i="1" dirty="0"/>
              <a:t>(in progress)</a:t>
            </a:r>
          </a:p>
          <a:p>
            <a:endParaRPr lang="en-US" dirty="0" smtClean="0"/>
          </a:p>
          <a:p>
            <a:r>
              <a:rPr lang="en-US" dirty="0" smtClean="0"/>
              <a:t>Questions or comments?   </a:t>
            </a:r>
          </a:p>
          <a:p>
            <a:pPr lvl="1"/>
            <a:r>
              <a:rPr lang="en-US" dirty="0" smtClean="0"/>
              <a:t>For PA contact </a:t>
            </a:r>
            <a:r>
              <a:rPr lang="en-US" dirty="0" smtClean="0">
                <a:hlinkClick r:id="rId3"/>
              </a:rPr>
              <a:t>Jerry Crawford </a:t>
            </a:r>
            <a:endParaRPr lang="en-US" dirty="0" smtClean="0"/>
          </a:p>
          <a:p>
            <a:pPr lvl="1"/>
            <a:r>
              <a:rPr lang="en-US" dirty="0" smtClean="0"/>
              <a:t>For Merit &amp; Equity contact </a:t>
            </a:r>
            <a:r>
              <a:rPr lang="en-US" dirty="0" smtClean="0">
                <a:hlinkClick r:id="rId4"/>
              </a:rPr>
              <a:t>Jason Overstreet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41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9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Strategy &amp; Owners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Provide necessary info for manager and employees, when needed</a:t>
            </a:r>
          </a:p>
          <a:p>
            <a:endParaRPr lang="en-US" dirty="0" smtClean="0"/>
          </a:p>
          <a:p>
            <a:r>
              <a:rPr lang="en-US" dirty="0" smtClean="0"/>
              <a:t>Communication sequence facilitates “no surprises”  </a:t>
            </a:r>
          </a:p>
          <a:p>
            <a:pPr lvl="1"/>
            <a:r>
              <a:rPr lang="en-US" dirty="0" smtClean="0"/>
              <a:t>SVP HR &amp; HR staff</a:t>
            </a:r>
          </a:p>
          <a:p>
            <a:pPr lvl="1"/>
            <a:r>
              <a:rPr lang="en-US" dirty="0" smtClean="0"/>
              <a:t>Executives</a:t>
            </a:r>
          </a:p>
          <a:p>
            <a:pPr lvl="1"/>
            <a:r>
              <a:rPr lang="en-US" dirty="0" smtClean="0"/>
              <a:t>HR Managers and </a:t>
            </a:r>
            <a:r>
              <a:rPr lang="en-US" dirty="0"/>
              <a:t>B</a:t>
            </a:r>
            <a:r>
              <a:rPr lang="en-US" dirty="0" smtClean="0"/>
              <a:t>usiness Partners</a:t>
            </a:r>
          </a:p>
          <a:p>
            <a:pPr lvl="1"/>
            <a:r>
              <a:rPr lang="en-US" dirty="0" smtClean="0"/>
              <a:t>Managers</a:t>
            </a:r>
          </a:p>
          <a:p>
            <a:pPr lvl="1"/>
            <a:r>
              <a:rPr lang="en-US" dirty="0" smtClean="0"/>
              <a:t>Employees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Corporate HR communications cover the “common basics”</a:t>
            </a:r>
          </a:p>
          <a:p>
            <a:pPr lvl="1"/>
            <a:r>
              <a:rPr lang="en-US" dirty="0" smtClean="0"/>
              <a:t>Regional HR communication fills in the rest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Ownership of PA and Compensation communications</a:t>
            </a:r>
          </a:p>
          <a:p>
            <a:pPr lvl="1"/>
            <a:r>
              <a:rPr lang="en-US" dirty="0" smtClean="0"/>
              <a:t>PA  = Jerry, Joni</a:t>
            </a:r>
          </a:p>
          <a:p>
            <a:pPr lvl="1"/>
            <a:r>
              <a:rPr lang="en-US" dirty="0" smtClean="0"/>
              <a:t>Compensation &amp; Benefits = Jason, Roberta</a:t>
            </a:r>
          </a:p>
          <a:p>
            <a:pPr lvl="1"/>
            <a:r>
              <a:rPr lang="en-US" dirty="0" smtClean="0"/>
              <a:t>Communications = Kris Martino, Brittany Sener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Different This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9038"/>
            <a:ext cx="8686800" cy="50731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Acting on your feedback, we are shrinking cycle by 24% (6 weeks)</a:t>
            </a:r>
          </a:p>
          <a:p>
            <a:pPr lvl="1"/>
            <a:r>
              <a:rPr lang="en-US" dirty="0" smtClean="0"/>
              <a:t>Start 2 weeks later, end 4 weeks earlier</a:t>
            </a:r>
          </a:p>
          <a:p>
            <a:endParaRPr lang="en-US" dirty="0"/>
          </a:p>
          <a:p>
            <a:r>
              <a:rPr lang="en-US" dirty="0" smtClean="0"/>
              <a:t>Former Truesense and former Aptina employees will participate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Oracle upgraded to 12.2.3 but functionality very similar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ystem reminders sent “as needed” prior to key end dates during cycle</a:t>
            </a:r>
          </a:p>
          <a:p>
            <a:pPr lvl="1"/>
            <a:r>
              <a:rPr lang="en-US" dirty="0" smtClean="0"/>
              <a:t>Appraiser - to submit </a:t>
            </a:r>
          </a:p>
          <a:p>
            <a:pPr lvl="1"/>
            <a:r>
              <a:rPr lang="en-US" dirty="0" smtClean="0"/>
              <a:t>Approver - to approve</a:t>
            </a:r>
          </a:p>
          <a:p>
            <a:pPr lvl="1"/>
            <a:r>
              <a:rPr lang="en-US" dirty="0" smtClean="0"/>
              <a:t>Appraisee - to provide feedback</a:t>
            </a:r>
            <a:endParaRPr lang="en-US" dirty="0"/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Points to be selectively emphasized in communications and training</a:t>
            </a:r>
          </a:p>
          <a:p>
            <a:pPr lvl="1"/>
            <a:r>
              <a:rPr lang="en-US" dirty="0" smtClean="0"/>
              <a:t>IGDPs</a:t>
            </a:r>
            <a:r>
              <a:rPr lang="en-US" baseline="30000" dirty="0" smtClean="0"/>
              <a:t>1</a:t>
            </a:r>
            <a:r>
              <a:rPr lang="en-US" dirty="0" smtClean="0"/>
              <a:t> for Grade 16 </a:t>
            </a:r>
            <a:r>
              <a:rPr lang="en-US" dirty="0"/>
              <a:t>and </a:t>
            </a:r>
            <a:r>
              <a:rPr lang="en-US" dirty="0" smtClean="0"/>
              <a:t>above need to be completed by end 30-Jan-15 </a:t>
            </a:r>
            <a:r>
              <a:rPr lang="en-US" sz="1400" i="1" dirty="0">
                <a:solidFill>
                  <a:srgbClr val="2D7131"/>
                </a:solidFill>
              </a:rPr>
              <a:t>(new) </a:t>
            </a:r>
            <a:endParaRPr lang="en-US" sz="1400" dirty="0"/>
          </a:p>
          <a:p>
            <a:pPr lvl="1"/>
            <a:r>
              <a:rPr lang="en-US" dirty="0" smtClean="0"/>
              <a:t>Message </a:t>
            </a:r>
            <a:r>
              <a:rPr lang="en-US" dirty="0"/>
              <a:t>to </a:t>
            </a:r>
            <a:r>
              <a:rPr lang="en-US" dirty="0" smtClean="0"/>
              <a:t>SOX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controls owners (n=~145) and their managers - need to include performance to expectation on SOX control(s) </a:t>
            </a:r>
            <a:r>
              <a:rPr lang="en-US" sz="1400" i="1" dirty="0">
                <a:solidFill>
                  <a:srgbClr val="2D7131"/>
                </a:solidFill>
              </a:rPr>
              <a:t>(new) </a:t>
            </a:r>
            <a:endParaRPr lang="en-US" sz="1400" dirty="0"/>
          </a:p>
          <a:p>
            <a:pPr lvl="1"/>
            <a:r>
              <a:rPr lang="en-US" dirty="0" smtClean="0"/>
              <a:t>Nine </a:t>
            </a:r>
            <a:r>
              <a:rPr lang="en-US" dirty="0"/>
              <a:t>b</a:t>
            </a:r>
            <a:r>
              <a:rPr lang="en-US" dirty="0" smtClean="0"/>
              <a:t>ox 7 is intended for IDLs “new to role” but not required</a:t>
            </a:r>
          </a:p>
          <a:p>
            <a:pPr lvl="1"/>
            <a:r>
              <a:rPr lang="en-US" dirty="0" smtClean="0"/>
              <a:t>Help appraisees remember their PA template type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21034" y="6065117"/>
            <a:ext cx="38170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1</a:t>
            </a:r>
            <a:r>
              <a:rPr lang="en-US" sz="800" i="1" dirty="0" smtClean="0"/>
              <a:t> – Individual Goal and Development Plan       2 – Sarbanes Oxley Act of 2002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6842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PA Timeline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121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“Appraise” starts 2 weeks later, still have 6 weeks   </a:t>
            </a:r>
          </a:p>
          <a:p>
            <a:endParaRPr lang="en-US" dirty="0" smtClean="0"/>
          </a:p>
          <a:p>
            <a:r>
              <a:rPr lang="en-US" dirty="0" smtClean="0"/>
              <a:t>“Communicate” shortened 4 weeks on the backend </a:t>
            </a:r>
          </a:p>
          <a:p>
            <a:pPr lvl="1"/>
            <a:r>
              <a:rPr lang="en-US" dirty="0" smtClean="0"/>
              <a:t>Appraiser delivery of PA 1:1 reduced to 3 weeks (from four) </a:t>
            </a:r>
          </a:p>
          <a:p>
            <a:pPr lvl="1"/>
            <a:r>
              <a:rPr lang="en-US" dirty="0" smtClean="0"/>
              <a:t>Appraisee feedback in Oracle reduced to 1 week (from four)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97237" y="1066800"/>
            <a:ext cx="228600" cy="228600"/>
          </a:xfrm>
          <a:prstGeom prst="rightArrow">
            <a:avLst/>
          </a:prstGeom>
          <a:solidFill>
            <a:srgbClr val="95B3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Adobe 명조 Std Acro M" charset="0"/>
              <a:cs typeface="Adobe 명조 Std Acro M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97237" y="1524000"/>
            <a:ext cx="228600" cy="228600"/>
          </a:xfrm>
          <a:prstGeom prst="rightArrow">
            <a:avLst/>
          </a:prstGeom>
          <a:solidFill>
            <a:srgbClr val="E46C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Adobe 명조 Std Acro M" charset="0"/>
              <a:cs typeface="Adobe 명조 Std Acro M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2101657">
            <a:off x="97237" y="3307897"/>
            <a:ext cx="228600" cy="228600"/>
          </a:xfrm>
          <a:prstGeom prst="rightArrow">
            <a:avLst/>
          </a:prstGeom>
          <a:solidFill>
            <a:srgbClr val="95B3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Adobe 명조 Std Acro M" charset="0"/>
              <a:cs typeface="Adobe 명조 Std Acro M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921013">
            <a:off x="97237" y="5284923"/>
            <a:ext cx="228600" cy="228600"/>
          </a:xfrm>
          <a:prstGeom prst="rightArrow">
            <a:avLst/>
          </a:prstGeom>
          <a:solidFill>
            <a:srgbClr val="E46C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Adobe 명조 Std Acro M" charset="0"/>
              <a:cs typeface="Adobe 명조 Std Acro M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425610"/>
            <a:ext cx="8707314" cy="359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258708" y="2272145"/>
            <a:ext cx="147782" cy="3620655"/>
            <a:chOff x="3713018" y="2272145"/>
            <a:chExt cx="147782" cy="3620655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3782291" y="2770909"/>
              <a:ext cx="9236" cy="3121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3" name="Down Arrow 12"/>
            <p:cNvSpPr/>
            <p:nvPr/>
          </p:nvSpPr>
          <p:spPr bwMode="auto">
            <a:xfrm>
              <a:off x="3713018" y="2272145"/>
              <a:ext cx="147782" cy="153465"/>
            </a:xfrm>
            <a:prstGeom prst="downArrow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Adobe 명조 Std Acro M" charset="0"/>
                <a:cs typeface="Adobe 명조 Std Acro 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19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D5584"/>
      </a:accent1>
      <a:accent2>
        <a:srgbClr val="2D8435"/>
      </a:accent2>
      <a:accent3>
        <a:srgbClr val="5C90CC"/>
      </a:accent3>
      <a:accent4>
        <a:srgbClr val="8F2933"/>
      </a:accent4>
      <a:accent5>
        <a:srgbClr val="BA9B47"/>
      </a:accent5>
      <a:accent6>
        <a:srgbClr val="51424D"/>
      </a:accent6>
      <a:hlink>
        <a:srgbClr val="0070C0"/>
      </a:hlink>
      <a:folHlink>
        <a:srgbClr val="800080"/>
      </a:folHlink>
    </a:clrScheme>
    <a:fontScheme name="Blank Presentation">
      <a:majorFont>
        <a:latin typeface="Arial"/>
        <a:ea typeface="Adobe 명조 Std Acro M"/>
        <a:cs typeface="Adobe 명조 Std Acro M"/>
      </a:majorFont>
      <a:minorFont>
        <a:latin typeface="Arial"/>
        <a:ea typeface="Adobe 명조 Std Acro M"/>
        <a:cs typeface="Adobe 명조 Std Acro 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dobe 명조 Std Acro M" charset="0"/>
            <a:cs typeface="Adobe 명조 Std Acro 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dobe 명조 Std Acro M" charset="0"/>
            <a:cs typeface="Adobe 명조 Std Acro M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6CA5E617AAB849B11B58068AC1B7C9" ma:contentTypeVersion="7" ma:contentTypeDescription="Create a new document." ma:contentTypeScope="" ma:versionID="73bbe85dc9973468afdf3e0d2781d2c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442ca6ed4784c26d609b7f204d573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81A620-78F9-477D-BD9E-ED81C5F1E915}">
  <ds:schemaRefs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B7B1FC-CF5D-4B94-835F-47B9776C16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A4956C-91AA-4DC4-88EB-AD76211E69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1073</Words>
  <Application>Microsoft Office PowerPoint</Application>
  <PresentationFormat>On-screen Show (4:3)</PresentationFormat>
  <Paragraphs>273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2015 Performance Appraisal (PA) Communications Update</vt:lpstr>
      <vt:lpstr>Content</vt:lpstr>
      <vt:lpstr>PA Cycle Communications - Appraise &amp; Allocate</vt:lpstr>
      <vt:lpstr>PA Cycle Communications – Allocate &amp; Delivery</vt:lpstr>
      <vt:lpstr>Next Steps</vt:lpstr>
      <vt:lpstr>reference</vt:lpstr>
      <vt:lpstr>Communication Strategy &amp; Owners </vt:lpstr>
      <vt:lpstr>What’s Different This Year</vt:lpstr>
      <vt:lpstr>2015 PA Timeline  </vt:lpstr>
    </vt:vector>
  </TitlesOfParts>
  <Company>Steve West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West</dc:creator>
  <cp:lastModifiedBy>Patrice Delpy</cp:lastModifiedBy>
  <cp:revision>76</cp:revision>
  <dcterms:created xsi:type="dcterms:W3CDTF">2008-02-21T17:33:03Z</dcterms:created>
  <dcterms:modified xsi:type="dcterms:W3CDTF">2015-03-26T12:58:31Z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0x010100296CA5E617AAB849B11B58068AC1B7C9</vt:lpwstr>
  </property>
</Properties>
</file>